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21"/>
  </p:handoutMasterIdLst>
  <p:sldIdLst>
    <p:sldId id="256" r:id="rId5"/>
    <p:sldId id="276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77" r:id="rId14"/>
    <p:sldId id="278" r:id="rId15"/>
    <p:sldId id="279" r:id="rId16"/>
    <p:sldId id="268" r:id="rId17"/>
    <p:sldId id="269" r:id="rId18"/>
    <p:sldId id="270" r:id="rId19"/>
    <p:sldId id="280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530642" y="59038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Communicatie</a:t>
            </a:r>
          </a:p>
        </p:txBody>
      </p:sp>
      <p:pic>
        <p:nvPicPr>
          <p:cNvPr id="4098" name="Picture 2" descr="Model 21e eeuwse vaardigheden onderwi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73" y="2060408"/>
            <a:ext cx="6224337" cy="38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4812">
            <a:off x="4659907" y="3775262"/>
            <a:ext cx="2220364" cy="22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54858710_b90d67e25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62" y="1882796"/>
            <a:ext cx="4412904" cy="34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howImag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882796"/>
            <a:ext cx="3773978" cy="346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395288" y="692150"/>
            <a:ext cx="84978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Gebruik van verschillende tekens in </a:t>
            </a:r>
            <a:br>
              <a:rPr kumimoji="0" lang="nl-NL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nl-NL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non-verbale communicatie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35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9645" y="313373"/>
            <a:ext cx="8353425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3200" dirty="0"/>
              <a:t>Fysieke aspecten van 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non-verbale </a:t>
            </a:r>
            <a:r>
              <a:rPr lang="nl-NL" sz="3200" dirty="0"/>
              <a:t>communicatie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11164"/>
              </p:ext>
            </p:extLst>
          </p:nvPr>
        </p:nvGraphicFramePr>
        <p:xfrm>
          <a:off x="1999645" y="1625754"/>
          <a:ext cx="8128000" cy="3483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286035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4074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Lichaamsbewegingen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zoals:</a:t>
                      </a:r>
                    </a:p>
                    <a:p>
                      <a:pPr marL="640080" marR="0" lvl="1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Haalt zijn schouders op, </a:t>
                      </a:r>
                    </a:p>
                    <a:p>
                      <a:pPr marL="640080" marR="0" lvl="1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Tikken met je voet</a:t>
                      </a:r>
                    </a:p>
                    <a:p>
                      <a:pPr marL="640080" marR="0" lvl="1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Trommelen met je vingers</a:t>
                      </a:r>
                    </a:p>
                    <a:p>
                      <a:pPr marL="640080" marR="0" lvl="1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Oogbewegingen zoals knipogen</a:t>
                      </a:r>
                    </a:p>
                    <a:p>
                      <a:pPr marL="640080" marR="0" lvl="1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Gezichtsuitdrukkingen en gebaren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Ruimtegebruik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Het gebruik van ruimte voor privacy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Haptiek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Aanrakingen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Ooggebruik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Contact met de ogen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Reukzin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Gebruik van geur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Gebruik van stem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Toon van je stem, hoogte, snelheid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Geluid symbolen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grommen, mmm, eh, ah, uh-huh, mompelen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Stilte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pauzeren, wachten, geheimhouding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Houding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positie van het lichaam, houding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Versiering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Kleding, sieraden, kapsel</a:t>
                      </a:r>
                    </a:p>
                    <a:p>
                      <a:pPr marL="274320" marR="0" lvl="0" indent="-256032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nl-NL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Locomotie</a:t>
                      </a:r>
                      <a:r>
                        <a:rPr kumimoji="0" lang="nl-NL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: Wandelen, hardlopen, onthutsend, mank lopen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15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vn.boomtijdschriften.nl/artikel_images/65504/NP-11-2-0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60" y="1118686"/>
            <a:ext cx="3810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1090864" y="4790256"/>
            <a:ext cx="10764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>
                <a:solidFill>
                  <a:srgbClr val="444444"/>
                </a:solidFill>
                <a:latin typeface="open_sansregular"/>
              </a:rPr>
              <a:t>De </a:t>
            </a:r>
            <a:r>
              <a:rPr lang="nl-NL" i="1" dirty="0">
                <a:solidFill>
                  <a:srgbClr val="444444"/>
                </a:solidFill>
                <a:latin typeface="open_sansregular"/>
              </a:rPr>
              <a:t>zes basisemoties volgens </a:t>
            </a:r>
            <a:r>
              <a:rPr lang="nl-NL" i="1" dirty="0" err="1">
                <a:solidFill>
                  <a:srgbClr val="444444"/>
                </a:solidFill>
                <a:latin typeface="open_sansregular"/>
              </a:rPr>
              <a:t>Ekman</a:t>
            </a:r>
            <a:r>
              <a:rPr lang="nl-NL" i="1" dirty="0">
                <a:solidFill>
                  <a:srgbClr val="444444"/>
                </a:solidFill>
                <a:latin typeface="open_sansregular"/>
              </a:rPr>
              <a:t>: boosheid, angst, walging, verbazing, vreugde en verdriet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95028" y="285567"/>
            <a:ext cx="8120063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l-NL" dirty="0" smtClean="0"/>
              <a:t>Aangeboren of aangeleerd?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7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83768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Tekens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475655" y="1628800"/>
            <a:ext cx="644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betekenis van tekens hangt af van de waarde die mensen er aan hechten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2094379" cy="20705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52143" y="2708920"/>
            <a:ext cx="2064336" cy="204087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91880" y="52292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Zelfde teken…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29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4"/>
          <p:cNvSpPr txBox="1">
            <a:spLocks/>
          </p:cNvSpPr>
          <p:nvPr/>
        </p:nvSpPr>
        <p:spPr>
          <a:xfrm>
            <a:off x="2627784" y="1052736"/>
            <a:ext cx="3770313" cy="178593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mtClean="0"/>
              <a:t>Andere betekenis…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20741" r="6038" b="4916"/>
          <a:stretch/>
        </p:blipFill>
        <p:spPr>
          <a:xfrm>
            <a:off x="1763688" y="1700808"/>
            <a:ext cx="3456384" cy="40854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857899" cy="285789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24738" y="5863510"/>
            <a:ext cx="199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Griekse God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277771" y="583662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Duivel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8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3949" y="969866"/>
            <a:ext cx="10191403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  <a:cs typeface="+mn-cs"/>
              </a:rPr>
              <a:t>Non-verbale communicatie is van groot belang gezien het gros van de communicatie non-verbaal is.</a:t>
            </a: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prstClr val="black"/>
                </a:solidFill>
                <a:latin typeface="Calibri"/>
                <a:cs typeface="+mn-cs"/>
              </a:rPr>
              <a:t>Het </a:t>
            </a:r>
            <a:r>
              <a:rPr lang="nl-NL" sz="2800" dirty="0">
                <a:solidFill>
                  <a:prstClr val="black"/>
                </a:solidFill>
                <a:latin typeface="Calibri"/>
                <a:cs typeface="+mn-cs"/>
              </a:rPr>
              <a:t>wekt vertrouwen op maar pas op met misverstanden!</a:t>
            </a: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1807076" y="247797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/>
              <a:t>Conclusie</a:t>
            </a:r>
            <a:endParaRPr lang="nl-NL" dirty="0"/>
          </a:p>
        </p:txBody>
      </p:sp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2116654"/>
            <a:ext cx="5715000" cy="34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45224" y="1674716"/>
            <a:ext cx="1019140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prstClr val="black"/>
                </a:solidFill>
                <a:latin typeface="Calibri"/>
                <a:cs typeface="+mn-cs"/>
              </a:rPr>
              <a:t>Hoe communiceert jullie onderneming?</a:t>
            </a: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74320" lvl="0" indent="-256032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prstClr val="black"/>
                </a:solidFill>
                <a:latin typeface="Calibri"/>
                <a:cs typeface="+mn-cs"/>
              </a:rPr>
              <a:t>Ontwikkel een ‘teken’ oftewel een logo voor jullie onderneming die communiceert over jullie missie en visie</a:t>
            </a:r>
            <a:endParaRPr lang="nl-NL" sz="2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1807076" y="247797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799" y="246228"/>
            <a:ext cx="7772400" cy="1973263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Communicatie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9831" y="2630104"/>
            <a:ext cx="7272337" cy="2206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l-NL" sz="2800" i="1" dirty="0" smtClean="0">
                <a:solidFill>
                  <a:schemeClr val="bg1">
                    <a:lumMod val="50000"/>
                  </a:schemeClr>
                </a:solidFill>
              </a:rPr>
              <a:t>"Het belangrijkste in communicatie is te horen wat niet gezegd wordt.“</a:t>
            </a:r>
          </a:p>
          <a:p>
            <a:pPr eaLnBrk="1" hangingPunct="1">
              <a:lnSpc>
                <a:spcPct val="80000"/>
              </a:lnSpc>
              <a:defRPr/>
            </a:pPr>
            <a:endParaRPr lang="nl-NL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nl-NL" sz="2000" dirty="0" smtClean="0"/>
              <a:t> </a:t>
            </a:r>
            <a:r>
              <a:rPr lang="nl-NL" sz="2000" b="1" dirty="0" smtClean="0"/>
              <a:t>Peter F. </a:t>
            </a:r>
            <a:r>
              <a:rPr lang="nl-NL" sz="2000" b="1" dirty="0" err="1" smtClean="0"/>
              <a:t>Drucker</a:t>
            </a:r>
            <a:r>
              <a:rPr lang="nl-NL" sz="2000" dirty="0" smtClean="0"/>
              <a:t>  </a:t>
            </a:r>
            <a:br>
              <a:rPr lang="nl-NL" sz="2000" dirty="0" smtClean="0"/>
            </a:br>
            <a:r>
              <a:rPr lang="nl-NL" sz="2000" dirty="0" smtClean="0"/>
              <a:t>Amerikaans management consultant en auteur (1909-)  </a:t>
            </a:r>
          </a:p>
        </p:txBody>
      </p:sp>
    </p:spTree>
    <p:extLst>
      <p:ext uri="{BB962C8B-B14F-4D97-AF65-F5344CB8AC3E}">
        <p14:creationId xmlns:p14="http://schemas.microsoft.com/office/powerpoint/2010/main" val="39367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Wat is communicatie?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55716" y="1803367"/>
            <a:ext cx="10141527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Dale: uitwisselen van informatie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ysClr val="windowText" lastClr="000000"/>
                </a:solidFill>
                <a:latin typeface="Calibri"/>
              </a:rPr>
              <a:t>S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ignaaluitwisseling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waardoor interactie ontstaat tussen de uitwisselaars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sysClr val="windowText" lastClr="000000"/>
                </a:solidFill>
                <a:latin typeface="Calibri"/>
              </a:rPr>
              <a:t>D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uitwisseling van symbolische informatie, die plaatsvindt tussen mensen die zich bewust zijn van elkaars aanwezigheid, onmiddellijk of gemedieerd. Deze informatie wordt deels bewust, deels onbewust gegeven, ontvangen en geïnterpreteerd.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“Het gebruik van taal (verbaal) en tekens (non-verbaal) voor het inwinnen, het geven en het uitwisselen van informatie met de bedoeling om het menselijk gedrag te beïnvloeden”(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Andre M.Nijssen,1998)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Afbeeldingsresultaat voor communica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2"/>
          <a:stretch/>
        </p:blipFill>
        <p:spPr bwMode="auto">
          <a:xfrm>
            <a:off x="10058400" y="100071"/>
            <a:ext cx="1934095" cy="20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Functies van communicatie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34632" y="1370335"/>
            <a:ext cx="8142372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Controle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bv.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in een werkgroep wordt iemand aangesproken omdat hij/zij te weinig of te veel doet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Motivatie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bv. elkaar complimenten geven en daarmee motiveren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Uiting van emoties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bv. binnen een groep uit iemand zijn frustraties of zijn positieve gevoelens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Informatie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bv. informatie uitwisselen om tot een goed verslag voor school te komen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7" descr="Non_verb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11" y="3874294"/>
            <a:ext cx="31384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84" y="1697939"/>
            <a:ext cx="1414640" cy="125847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375161" y="2956417"/>
            <a:ext cx="6625862" cy="23264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521" y="1621142"/>
            <a:ext cx="1368709" cy="1166618"/>
          </a:xfrm>
          <a:prstGeom prst="rect">
            <a:avLst/>
          </a:prstGeom>
        </p:spPr>
      </p:pic>
      <p:sp>
        <p:nvSpPr>
          <p:cNvPr id="5" name="AutoShap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Communicatieproces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50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Communicatie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communicatie tussen mensen in een persoonlijk gesprek bestaat uit: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Verbale communicatie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Non-verbale communicatie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weegt het zwaarst?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Volgens wetenschappers bestaat 20% van de boodschap uit verbale communicatie en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uit non-verbale communicatie.</a:t>
            </a:r>
          </a:p>
        </p:txBody>
      </p:sp>
      <p:pic>
        <p:nvPicPr>
          <p:cNvPr id="4" name="Picture 5" descr="poppetj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32" y="4812781"/>
            <a:ext cx="18732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 bwMode="auto">
          <a:xfrm>
            <a:off x="1920791" y="3078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nl-NL" dirty="0" smtClean="0"/>
              <a:t>Taal verandert</a:t>
            </a:r>
            <a:endParaRPr lang="nl-NL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79171" y="16667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nl-NL" sz="2800" dirty="0" smtClean="0"/>
              <a:t>Spreektaal</a:t>
            </a:r>
          </a:p>
          <a:p>
            <a:pPr lvl="1">
              <a:buFontTx/>
              <a:buNone/>
              <a:defRPr/>
            </a:pPr>
            <a:r>
              <a:rPr lang="nl-NL" sz="2800" dirty="0" smtClean="0"/>
              <a:t> </a:t>
            </a:r>
          </a:p>
          <a:p>
            <a:pPr lvl="1">
              <a:defRPr/>
            </a:pPr>
            <a:r>
              <a:rPr lang="nl-NL" sz="2800" dirty="0" smtClean="0"/>
              <a:t>Schrijftaal</a:t>
            </a:r>
          </a:p>
          <a:p>
            <a:pPr lvl="1">
              <a:defRPr/>
            </a:pPr>
            <a:endParaRPr lang="nl-NL" sz="2800" dirty="0" smtClean="0"/>
          </a:p>
          <a:p>
            <a:pPr lvl="1">
              <a:defRPr/>
            </a:pPr>
            <a:r>
              <a:rPr lang="nl-NL" sz="2800" dirty="0" err="1" smtClean="0"/>
              <a:t>Whatsapp</a:t>
            </a:r>
            <a:r>
              <a:rPr lang="nl-NL" sz="2800" dirty="0" smtClean="0"/>
              <a:t> taal </a:t>
            </a:r>
          </a:p>
          <a:p>
            <a:pPr lvl="1">
              <a:defRPr/>
            </a:pPr>
            <a:endParaRPr lang="nl-NL" dirty="0" smtClean="0"/>
          </a:p>
        </p:txBody>
      </p:sp>
      <p:pic>
        <p:nvPicPr>
          <p:cNvPr id="1026" name="Picture 2" descr="https://www.simyo.nl/blog/wp-content/uploads/2018/07/Schermafbeelding-2018-07-17-om-11.07.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77" y="4724064"/>
            <a:ext cx="7905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imyo.nl/blog/wp-content/uploads/2018/07/Schermafbeelding-2018-07-17-om-11.48.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4676105"/>
            <a:ext cx="8096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imyo.nl/blog/wp-content/uploads/2018/07/Schermafbeelding-2018-07-17-om-11.14.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31" y="4752306"/>
            <a:ext cx="7905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rrowheads="1"/>
          </p:cNvSpPr>
          <p:nvPr/>
        </p:nvSpPr>
        <p:spPr>
          <a:xfrm>
            <a:off x="611188" y="26035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Soorten non-verbale communicatie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1412776"/>
            <a:ext cx="7129462" cy="403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Fysieke non-verbale communicatie</a:t>
            </a: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 is de persoonlijke non-verbale</a:t>
            </a: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communicatie. </a:t>
            </a: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Het omvat gezichtsuitdrukkingen, </a:t>
            </a: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toon van de stem, tastzin, reuk, </a:t>
            </a:r>
          </a:p>
          <a:p>
            <a:pPr marL="64008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lichaam en bewegingen.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iStock_000004571059Medium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348880"/>
            <a:ext cx="2487002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89022" y="586426"/>
            <a:ext cx="982385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56032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Esthetische non-verbale communicatie</a:t>
            </a:r>
          </a:p>
          <a:p>
            <a:pPr marL="274320" marR="0" lvl="0" indent="-256032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274320" marR="0" lvl="0" indent="-256032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Dit is het type van communicatie die plaatsvindt door middel van creatieve uitingen: spelen van instrumentale muziek, dansen, schilderen en beeldhouwen.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Afbeeldingsresultaat voor d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9" y="2920772"/>
            <a:ext cx="5014941" cy="31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purl.org/dc/terms/"/>
    <ds:schemaRef ds:uri="47a28104-336f-447d-946e-e305ac2bcd47"/>
    <ds:schemaRef ds:uri="http://www.w3.org/XML/1998/namespace"/>
    <ds:schemaRef ds:uri="http://purl.org/dc/dcmitype/"/>
    <ds:schemaRef ds:uri="34354c1b-6b8c-435b-ad50-990538c19557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8CEFDC9-9E2E-4560-99C6-C4851A94A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2132</TotalTime>
  <Words>459</Words>
  <Application>Microsoft Office PowerPoint</Application>
  <PresentationFormat>Breedbeeld</PresentationFormat>
  <Paragraphs>80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open_sansregular</vt:lpstr>
      <vt:lpstr>Wingdings</vt:lpstr>
      <vt:lpstr>Thema1</vt:lpstr>
      <vt:lpstr>Communicatie</vt:lpstr>
      <vt:lpstr>Communicatie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Fysieke aspecten van  non-verbale communicatie</vt:lpstr>
      <vt:lpstr>Aangeboren of aangeleerd?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44</cp:revision>
  <dcterms:created xsi:type="dcterms:W3CDTF">2017-09-05T13:31:36Z</dcterms:created>
  <dcterms:modified xsi:type="dcterms:W3CDTF">2019-11-26T08:37:20Z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